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6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</p:sldIdLst>
  <p:sldSz cx="12192000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Martel Heavy" panose="00000A00000000000000" pitchFamily="2" charset="0"/>
      <p:bold r:id="rId21"/>
    </p:embeddedFont>
    <p:embeddedFont>
      <p:font typeface="Open Sans" panose="020B0606030504020204" pitchFamily="34" charset="0"/>
      <p:regular r:id="rId22"/>
      <p:bold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to, Bettina" initials="OB" lastIdx="3" clrIdx="0"/>
  <p:cmAuthor id="2" name="Walter, Philipp" initials="WP" lastIdx="9" clrIdx="1"/>
  <p:cmAuthor id="3" name="ttimoschenko" initials="tt" lastIdx="15" clrIdx="2">
    <p:extLst>
      <p:ext uri="{19B8F6BF-5375-455C-9EA6-DF929625EA0E}">
        <p15:presenceInfo xmlns:p15="http://schemas.microsoft.com/office/powerpoint/2012/main" userId="ttimoschenko" providerId="None"/>
      </p:ext>
    </p:extLst>
  </p:cmAuthor>
  <p:cmAuthor id="4" name="Kalusky, Lars" initials="KL" lastIdx="12" clrIdx="3">
    <p:extLst>
      <p:ext uri="{19B8F6BF-5375-455C-9EA6-DF929625EA0E}">
        <p15:presenceInfo xmlns:p15="http://schemas.microsoft.com/office/powerpoint/2012/main" userId="S-1-5-21-2000478354-764733703-1177238915-738863" providerId="AD"/>
      </p:ext>
    </p:extLst>
  </p:cmAuthor>
  <p:cmAuthor id="5" name="Sebastian Bechstedt" initials="SB" lastIdx="17" clrIdx="4">
    <p:extLst>
      <p:ext uri="{19B8F6BF-5375-455C-9EA6-DF929625EA0E}">
        <p15:presenceInfo xmlns:p15="http://schemas.microsoft.com/office/powerpoint/2012/main" userId="1d5e88823a4ec3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6122" autoAdjust="0"/>
  </p:normalViewPr>
  <p:slideViewPr>
    <p:cSldViewPr showGuides="1">
      <p:cViewPr varScale="1">
        <p:scale>
          <a:sx n="110" d="100"/>
          <a:sy n="110" d="100"/>
        </p:scale>
        <p:origin x="1086" y="126"/>
      </p:cViewPr>
      <p:guideLst>
        <p:guide orient="horz" pos="111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74"/>
    </p:cViewPr>
  </p:sorterViewPr>
  <p:notesViewPr>
    <p:cSldViewPr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981248" y="8532464"/>
            <a:ext cx="46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84341" y="8532464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E5BBCCF6-F8A8-4C49-BF3D-CA1AA74CA975}" type="slidenum">
              <a:rPr lang="de-DE" sz="1000" smtClean="0"/>
              <a:pPr algn="l"/>
              <a:t>‹Nr.›</a:t>
            </a:fld>
            <a:endParaRPr lang="de-DE" sz="10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DA9675-987E-4FFB-A457-97418EAE33C7}"/>
              </a:ext>
            </a:extLst>
          </p:cNvPr>
          <p:cNvGrpSpPr/>
          <p:nvPr/>
        </p:nvGrpSpPr>
        <p:grpSpPr>
          <a:xfrm>
            <a:off x="5962063" y="8346157"/>
            <a:ext cx="421646" cy="402307"/>
            <a:chOff x="11362986" y="6093296"/>
            <a:chExt cx="421646" cy="402307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3C9C6E8A-D752-4E75-83D4-B5D19667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975" y="6210965"/>
              <a:ext cx="160160" cy="159888"/>
            </a:xfrm>
            <a:custGeom>
              <a:avLst/>
              <a:gdLst>
                <a:gd name="T0" fmla="*/ 409 w 434"/>
                <a:gd name="T1" fmla="*/ 186 h 432"/>
                <a:gd name="T2" fmla="*/ 57 w 434"/>
                <a:gd name="T3" fmla="*/ 14 h 432"/>
                <a:gd name="T4" fmla="*/ 12 w 434"/>
                <a:gd name="T5" fmla="*/ 56 h 432"/>
                <a:gd name="T6" fmla="*/ 78 w 434"/>
                <a:gd name="T7" fmla="*/ 216 h 432"/>
                <a:gd name="T8" fmla="*/ 12 w 434"/>
                <a:gd name="T9" fmla="*/ 376 h 432"/>
                <a:gd name="T10" fmla="*/ 57 w 434"/>
                <a:gd name="T11" fmla="*/ 418 h 432"/>
                <a:gd name="T12" fmla="*/ 409 w 434"/>
                <a:gd name="T13" fmla="*/ 246 h 432"/>
                <a:gd name="T14" fmla="*/ 409 w 434"/>
                <a:gd name="T15" fmla="*/ 18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2">
                  <a:moveTo>
                    <a:pt x="409" y="186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30" y="0"/>
                    <a:pt x="0" y="28"/>
                    <a:pt x="12" y="56"/>
                  </a:cubicBezTo>
                  <a:cubicBezTo>
                    <a:pt x="78" y="216"/>
                    <a:pt x="78" y="216"/>
                    <a:pt x="78" y="216"/>
                  </a:cubicBezTo>
                  <a:cubicBezTo>
                    <a:pt x="12" y="376"/>
                    <a:pt x="12" y="376"/>
                    <a:pt x="12" y="376"/>
                  </a:cubicBezTo>
                  <a:cubicBezTo>
                    <a:pt x="0" y="404"/>
                    <a:pt x="30" y="432"/>
                    <a:pt x="57" y="418"/>
                  </a:cubicBezTo>
                  <a:cubicBezTo>
                    <a:pt x="409" y="246"/>
                    <a:pt x="409" y="246"/>
                    <a:pt x="409" y="246"/>
                  </a:cubicBezTo>
                  <a:cubicBezTo>
                    <a:pt x="434" y="234"/>
                    <a:pt x="434" y="198"/>
                    <a:pt x="409" y="1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DAB91D4D-75B3-4655-8BE6-B0AD77888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2986" y="6093296"/>
              <a:ext cx="353279" cy="402307"/>
            </a:xfrm>
            <a:custGeom>
              <a:avLst/>
              <a:gdLst>
                <a:gd name="T0" fmla="*/ 597 w 956"/>
                <a:gd name="T1" fmla="*/ 0 h 1087"/>
                <a:gd name="T2" fmla="*/ 574 w 956"/>
                <a:gd name="T3" fmla="*/ 0 h 1087"/>
                <a:gd name="T4" fmla="*/ 212 w 956"/>
                <a:gd name="T5" fmla="*/ 159 h 1087"/>
                <a:gd name="T6" fmla="*/ 212 w 956"/>
                <a:gd name="T7" fmla="*/ 928 h 1087"/>
                <a:gd name="T8" fmla="*/ 597 w 956"/>
                <a:gd name="T9" fmla="*/ 1087 h 1087"/>
                <a:gd name="T10" fmla="*/ 946 w 956"/>
                <a:gd name="T11" fmla="*/ 960 h 1087"/>
                <a:gd name="T12" fmla="*/ 955 w 956"/>
                <a:gd name="T13" fmla="*/ 941 h 1087"/>
                <a:gd name="T14" fmla="*/ 948 w 956"/>
                <a:gd name="T15" fmla="*/ 921 h 1087"/>
                <a:gd name="T16" fmla="*/ 887 w 956"/>
                <a:gd name="T17" fmla="*/ 861 h 1087"/>
                <a:gd name="T18" fmla="*/ 852 w 956"/>
                <a:gd name="T19" fmla="*/ 859 h 1087"/>
                <a:gd name="T20" fmla="*/ 597 w 956"/>
                <a:gd name="T21" fmla="*/ 949 h 1087"/>
                <a:gd name="T22" fmla="*/ 310 w 956"/>
                <a:gd name="T23" fmla="*/ 830 h 1087"/>
                <a:gd name="T24" fmla="*/ 310 w 956"/>
                <a:gd name="T25" fmla="*/ 256 h 1087"/>
                <a:gd name="T26" fmla="*/ 852 w 956"/>
                <a:gd name="T27" fmla="*/ 227 h 1087"/>
                <a:gd name="T28" fmla="*/ 887 w 956"/>
                <a:gd name="T29" fmla="*/ 225 h 1087"/>
                <a:gd name="T30" fmla="*/ 947 w 956"/>
                <a:gd name="T31" fmla="*/ 165 h 1087"/>
                <a:gd name="T32" fmla="*/ 955 w 956"/>
                <a:gd name="T33" fmla="*/ 145 h 1087"/>
                <a:gd name="T34" fmla="*/ 946 w 956"/>
                <a:gd name="T35" fmla="*/ 126 h 1087"/>
                <a:gd name="T36" fmla="*/ 597 w 956"/>
                <a:gd name="T37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6" h="1087">
                  <a:moveTo>
                    <a:pt x="597" y="0"/>
                  </a:moveTo>
                  <a:cubicBezTo>
                    <a:pt x="589" y="0"/>
                    <a:pt x="582" y="0"/>
                    <a:pt x="574" y="0"/>
                  </a:cubicBezTo>
                  <a:cubicBezTo>
                    <a:pt x="438" y="6"/>
                    <a:pt x="309" y="62"/>
                    <a:pt x="212" y="159"/>
                  </a:cubicBezTo>
                  <a:cubicBezTo>
                    <a:pt x="0" y="371"/>
                    <a:pt x="0" y="716"/>
                    <a:pt x="212" y="928"/>
                  </a:cubicBezTo>
                  <a:cubicBezTo>
                    <a:pt x="315" y="1030"/>
                    <a:pt x="452" y="1087"/>
                    <a:pt x="597" y="1087"/>
                  </a:cubicBezTo>
                  <a:cubicBezTo>
                    <a:pt x="727" y="1087"/>
                    <a:pt x="847" y="1043"/>
                    <a:pt x="946" y="960"/>
                  </a:cubicBezTo>
                  <a:cubicBezTo>
                    <a:pt x="952" y="955"/>
                    <a:pt x="955" y="948"/>
                    <a:pt x="955" y="941"/>
                  </a:cubicBezTo>
                  <a:cubicBezTo>
                    <a:pt x="956" y="934"/>
                    <a:pt x="953" y="926"/>
                    <a:pt x="948" y="921"/>
                  </a:cubicBezTo>
                  <a:cubicBezTo>
                    <a:pt x="887" y="861"/>
                    <a:pt x="887" y="861"/>
                    <a:pt x="887" y="861"/>
                  </a:cubicBezTo>
                  <a:cubicBezTo>
                    <a:pt x="878" y="851"/>
                    <a:pt x="863" y="850"/>
                    <a:pt x="852" y="859"/>
                  </a:cubicBezTo>
                  <a:cubicBezTo>
                    <a:pt x="779" y="918"/>
                    <a:pt x="691" y="949"/>
                    <a:pt x="597" y="949"/>
                  </a:cubicBezTo>
                  <a:cubicBezTo>
                    <a:pt x="489" y="949"/>
                    <a:pt x="387" y="907"/>
                    <a:pt x="310" y="830"/>
                  </a:cubicBezTo>
                  <a:cubicBezTo>
                    <a:pt x="152" y="672"/>
                    <a:pt x="152" y="414"/>
                    <a:pt x="310" y="256"/>
                  </a:cubicBezTo>
                  <a:cubicBezTo>
                    <a:pt x="457" y="109"/>
                    <a:pt x="690" y="97"/>
                    <a:pt x="852" y="227"/>
                  </a:cubicBezTo>
                  <a:cubicBezTo>
                    <a:pt x="862" y="236"/>
                    <a:pt x="878" y="235"/>
                    <a:pt x="887" y="225"/>
                  </a:cubicBezTo>
                  <a:cubicBezTo>
                    <a:pt x="947" y="165"/>
                    <a:pt x="947" y="165"/>
                    <a:pt x="947" y="165"/>
                  </a:cubicBezTo>
                  <a:cubicBezTo>
                    <a:pt x="953" y="160"/>
                    <a:pt x="955" y="152"/>
                    <a:pt x="955" y="145"/>
                  </a:cubicBezTo>
                  <a:cubicBezTo>
                    <a:pt x="955" y="138"/>
                    <a:pt x="952" y="131"/>
                    <a:pt x="946" y="126"/>
                  </a:cubicBezTo>
                  <a:cubicBezTo>
                    <a:pt x="848" y="44"/>
                    <a:pt x="725" y="0"/>
                    <a:pt x="5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CEB58793-78C9-43BE-AEB7-E61A1C70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6653" y="6161119"/>
              <a:ext cx="87979" cy="266389"/>
            </a:xfrm>
            <a:custGeom>
              <a:avLst/>
              <a:gdLst>
                <a:gd name="T0" fmla="*/ 70 w 238"/>
                <a:gd name="T1" fmla="*/ 8 h 720"/>
                <a:gd name="T2" fmla="*/ 10 w 238"/>
                <a:gd name="T3" fmla="*/ 68 h 720"/>
                <a:gd name="T4" fmla="*/ 9 w 238"/>
                <a:gd name="T5" fmla="*/ 104 h 720"/>
                <a:gd name="T6" fmla="*/ 100 w 238"/>
                <a:gd name="T7" fmla="*/ 360 h 720"/>
                <a:gd name="T8" fmla="*/ 9 w 238"/>
                <a:gd name="T9" fmla="*/ 616 h 720"/>
                <a:gd name="T10" fmla="*/ 10 w 238"/>
                <a:gd name="T11" fmla="*/ 652 h 720"/>
                <a:gd name="T12" fmla="*/ 71 w 238"/>
                <a:gd name="T13" fmla="*/ 712 h 720"/>
                <a:gd name="T14" fmla="*/ 91 w 238"/>
                <a:gd name="T15" fmla="*/ 720 h 720"/>
                <a:gd name="T16" fmla="*/ 109 w 238"/>
                <a:gd name="T17" fmla="*/ 711 h 720"/>
                <a:gd name="T18" fmla="*/ 238 w 238"/>
                <a:gd name="T19" fmla="*/ 360 h 720"/>
                <a:gd name="T20" fmla="*/ 109 w 238"/>
                <a:gd name="T21" fmla="*/ 9 h 720"/>
                <a:gd name="T22" fmla="*/ 90 w 238"/>
                <a:gd name="T23" fmla="*/ 0 h 720"/>
                <a:gd name="T24" fmla="*/ 70 w 238"/>
                <a:gd name="T25" fmla="*/ 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720">
                  <a:moveTo>
                    <a:pt x="70" y="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0" y="78"/>
                    <a:pt x="0" y="93"/>
                    <a:pt x="9" y="104"/>
                  </a:cubicBezTo>
                  <a:cubicBezTo>
                    <a:pt x="68" y="177"/>
                    <a:pt x="100" y="265"/>
                    <a:pt x="100" y="360"/>
                  </a:cubicBezTo>
                  <a:cubicBezTo>
                    <a:pt x="100" y="455"/>
                    <a:pt x="68" y="543"/>
                    <a:pt x="9" y="616"/>
                  </a:cubicBezTo>
                  <a:cubicBezTo>
                    <a:pt x="0" y="627"/>
                    <a:pt x="1" y="642"/>
                    <a:pt x="10" y="652"/>
                  </a:cubicBezTo>
                  <a:cubicBezTo>
                    <a:pt x="71" y="712"/>
                    <a:pt x="71" y="712"/>
                    <a:pt x="71" y="712"/>
                  </a:cubicBezTo>
                  <a:cubicBezTo>
                    <a:pt x="76" y="718"/>
                    <a:pt x="83" y="720"/>
                    <a:pt x="91" y="720"/>
                  </a:cubicBezTo>
                  <a:cubicBezTo>
                    <a:pt x="98" y="720"/>
                    <a:pt x="105" y="717"/>
                    <a:pt x="109" y="711"/>
                  </a:cubicBezTo>
                  <a:cubicBezTo>
                    <a:pt x="192" y="613"/>
                    <a:pt x="238" y="489"/>
                    <a:pt x="238" y="360"/>
                  </a:cubicBezTo>
                  <a:cubicBezTo>
                    <a:pt x="238" y="231"/>
                    <a:pt x="192" y="107"/>
                    <a:pt x="109" y="9"/>
                  </a:cubicBezTo>
                  <a:cubicBezTo>
                    <a:pt x="104" y="3"/>
                    <a:pt x="98" y="0"/>
                    <a:pt x="90" y="0"/>
                  </a:cubicBezTo>
                  <a:cubicBezTo>
                    <a:pt x="83" y="0"/>
                    <a:pt x="76" y="2"/>
                    <a:pt x="70" y="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64904" y="395536"/>
            <a:ext cx="3815768" cy="214637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9424" y="2915816"/>
            <a:ext cx="5903914" cy="54726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909240" y="8604448"/>
            <a:ext cx="468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476672" y="860444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fld id="{E5BBCCF6-F8A8-4C49-BF3D-CA1AA74CA975}" type="slidenum">
              <a:rPr lang="de-DE" sz="1000" smtClean="0"/>
              <a:pPr/>
              <a:t>‹Nr.›</a:t>
            </a:fld>
            <a:endParaRPr lang="de-DE" sz="10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71D81D5-EB60-4CC5-8234-377BD5C634E5}"/>
              </a:ext>
            </a:extLst>
          </p:cNvPr>
          <p:cNvGrpSpPr/>
          <p:nvPr/>
        </p:nvGrpSpPr>
        <p:grpSpPr>
          <a:xfrm>
            <a:off x="5962063" y="8490173"/>
            <a:ext cx="421646" cy="402307"/>
            <a:chOff x="11362986" y="6093296"/>
            <a:chExt cx="421646" cy="402307"/>
          </a:xfrm>
        </p:grpSpPr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F6D52F3F-8BFE-445E-B600-257A09812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4975" y="6210965"/>
              <a:ext cx="160160" cy="159888"/>
            </a:xfrm>
            <a:custGeom>
              <a:avLst/>
              <a:gdLst>
                <a:gd name="T0" fmla="*/ 409 w 434"/>
                <a:gd name="T1" fmla="*/ 186 h 432"/>
                <a:gd name="T2" fmla="*/ 57 w 434"/>
                <a:gd name="T3" fmla="*/ 14 h 432"/>
                <a:gd name="T4" fmla="*/ 12 w 434"/>
                <a:gd name="T5" fmla="*/ 56 h 432"/>
                <a:gd name="T6" fmla="*/ 78 w 434"/>
                <a:gd name="T7" fmla="*/ 216 h 432"/>
                <a:gd name="T8" fmla="*/ 12 w 434"/>
                <a:gd name="T9" fmla="*/ 376 h 432"/>
                <a:gd name="T10" fmla="*/ 57 w 434"/>
                <a:gd name="T11" fmla="*/ 418 h 432"/>
                <a:gd name="T12" fmla="*/ 409 w 434"/>
                <a:gd name="T13" fmla="*/ 246 h 432"/>
                <a:gd name="T14" fmla="*/ 409 w 434"/>
                <a:gd name="T15" fmla="*/ 18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2">
                  <a:moveTo>
                    <a:pt x="409" y="186"/>
                  </a:moveTo>
                  <a:cubicBezTo>
                    <a:pt x="57" y="14"/>
                    <a:pt x="57" y="14"/>
                    <a:pt x="57" y="14"/>
                  </a:cubicBezTo>
                  <a:cubicBezTo>
                    <a:pt x="30" y="0"/>
                    <a:pt x="0" y="28"/>
                    <a:pt x="12" y="56"/>
                  </a:cubicBezTo>
                  <a:cubicBezTo>
                    <a:pt x="78" y="216"/>
                    <a:pt x="78" y="216"/>
                    <a:pt x="78" y="216"/>
                  </a:cubicBezTo>
                  <a:cubicBezTo>
                    <a:pt x="12" y="376"/>
                    <a:pt x="12" y="376"/>
                    <a:pt x="12" y="376"/>
                  </a:cubicBezTo>
                  <a:cubicBezTo>
                    <a:pt x="0" y="404"/>
                    <a:pt x="30" y="432"/>
                    <a:pt x="57" y="418"/>
                  </a:cubicBezTo>
                  <a:cubicBezTo>
                    <a:pt x="409" y="246"/>
                    <a:pt x="409" y="246"/>
                    <a:pt x="409" y="246"/>
                  </a:cubicBezTo>
                  <a:cubicBezTo>
                    <a:pt x="434" y="234"/>
                    <a:pt x="434" y="198"/>
                    <a:pt x="409" y="18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D6CD998-67B0-47EB-B177-661143686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2986" y="6093296"/>
              <a:ext cx="353279" cy="402307"/>
            </a:xfrm>
            <a:custGeom>
              <a:avLst/>
              <a:gdLst>
                <a:gd name="T0" fmla="*/ 597 w 956"/>
                <a:gd name="T1" fmla="*/ 0 h 1087"/>
                <a:gd name="T2" fmla="*/ 574 w 956"/>
                <a:gd name="T3" fmla="*/ 0 h 1087"/>
                <a:gd name="T4" fmla="*/ 212 w 956"/>
                <a:gd name="T5" fmla="*/ 159 h 1087"/>
                <a:gd name="T6" fmla="*/ 212 w 956"/>
                <a:gd name="T7" fmla="*/ 928 h 1087"/>
                <a:gd name="T8" fmla="*/ 597 w 956"/>
                <a:gd name="T9" fmla="*/ 1087 h 1087"/>
                <a:gd name="T10" fmla="*/ 946 w 956"/>
                <a:gd name="T11" fmla="*/ 960 h 1087"/>
                <a:gd name="T12" fmla="*/ 955 w 956"/>
                <a:gd name="T13" fmla="*/ 941 h 1087"/>
                <a:gd name="T14" fmla="*/ 948 w 956"/>
                <a:gd name="T15" fmla="*/ 921 h 1087"/>
                <a:gd name="T16" fmla="*/ 887 w 956"/>
                <a:gd name="T17" fmla="*/ 861 h 1087"/>
                <a:gd name="T18" fmla="*/ 852 w 956"/>
                <a:gd name="T19" fmla="*/ 859 h 1087"/>
                <a:gd name="T20" fmla="*/ 597 w 956"/>
                <a:gd name="T21" fmla="*/ 949 h 1087"/>
                <a:gd name="T22" fmla="*/ 310 w 956"/>
                <a:gd name="T23" fmla="*/ 830 h 1087"/>
                <a:gd name="T24" fmla="*/ 310 w 956"/>
                <a:gd name="T25" fmla="*/ 256 h 1087"/>
                <a:gd name="T26" fmla="*/ 852 w 956"/>
                <a:gd name="T27" fmla="*/ 227 h 1087"/>
                <a:gd name="T28" fmla="*/ 887 w 956"/>
                <a:gd name="T29" fmla="*/ 225 h 1087"/>
                <a:gd name="T30" fmla="*/ 947 w 956"/>
                <a:gd name="T31" fmla="*/ 165 h 1087"/>
                <a:gd name="T32" fmla="*/ 955 w 956"/>
                <a:gd name="T33" fmla="*/ 145 h 1087"/>
                <a:gd name="T34" fmla="*/ 946 w 956"/>
                <a:gd name="T35" fmla="*/ 126 h 1087"/>
                <a:gd name="T36" fmla="*/ 597 w 956"/>
                <a:gd name="T37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6" h="1087">
                  <a:moveTo>
                    <a:pt x="597" y="0"/>
                  </a:moveTo>
                  <a:cubicBezTo>
                    <a:pt x="589" y="0"/>
                    <a:pt x="582" y="0"/>
                    <a:pt x="574" y="0"/>
                  </a:cubicBezTo>
                  <a:cubicBezTo>
                    <a:pt x="438" y="6"/>
                    <a:pt x="309" y="62"/>
                    <a:pt x="212" y="159"/>
                  </a:cubicBezTo>
                  <a:cubicBezTo>
                    <a:pt x="0" y="371"/>
                    <a:pt x="0" y="716"/>
                    <a:pt x="212" y="928"/>
                  </a:cubicBezTo>
                  <a:cubicBezTo>
                    <a:pt x="315" y="1030"/>
                    <a:pt x="452" y="1087"/>
                    <a:pt x="597" y="1087"/>
                  </a:cubicBezTo>
                  <a:cubicBezTo>
                    <a:pt x="727" y="1087"/>
                    <a:pt x="847" y="1043"/>
                    <a:pt x="946" y="960"/>
                  </a:cubicBezTo>
                  <a:cubicBezTo>
                    <a:pt x="952" y="955"/>
                    <a:pt x="955" y="948"/>
                    <a:pt x="955" y="941"/>
                  </a:cubicBezTo>
                  <a:cubicBezTo>
                    <a:pt x="956" y="934"/>
                    <a:pt x="953" y="926"/>
                    <a:pt x="948" y="921"/>
                  </a:cubicBezTo>
                  <a:cubicBezTo>
                    <a:pt x="887" y="861"/>
                    <a:pt x="887" y="861"/>
                    <a:pt x="887" y="861"/>
                  </a:cubicBezTo>
                  <a:cubicBezTo>
                    <a:pt x="878" y="851"/>
                    <a:pt x="863" y="850"/>
                    <a:pt x="852" y="859"/>
                  </a:cubicBezTo>
                  <a:cubicBezTo>
                    <a:pt x="779" y="918"/>
                    <a:pt x="691" y="949"/>
                    <a:pt x="597" y="949"/>
                  </a:cubicBezTo>
                  <a:cubicBezTo>
                    <a:pt x="489" y="949"/>
                    <a:pt x="387" y="907"/>
                    <a:pt x="310" y="830"/>
                  </a:cubicBezTo>
                  <a:cubicBezTo>
                    <a:pt x="152" y="672"/>
                    <a:pt x="152" y="414"/>
                    <a:pt x="310" y="256"/>
                  </a:cubicBezTo>
                  <a:cubicBezTo>
                    <a:pt x="457" y="109"/>
                    <a:pt x="690" y="97"/>
                    <a:pt x="852" y="227"/>
                  </a:cubicBezTo>
                  <a:cubicBezTo>
                    <a:pt x="862" y="236"/>
                    <a:pt x="878" y="235"/>
                    <a:pt x="887" y="225"/>
                  </a:cubicBezTo>
                  <a:cubicBezTo>
                    <a:pt x="947" y="165"/>
                    <a:pt x="947" y="165"/>
                    <a:pt x="947" y="165"/>
                  </a:cubicBezTo>
                  <a:cubicBezTo>
                    <a:pt x="953" y="160"/>
                    <a:pt x="955" y="152"/>
                    <a:pt x="955" y="145"/>
                  </a:cubicBezTo>
                  <a:cubicBezTo>
                    <a:pt x="955" y="138"/>
                    <a:pt x="952" y="131"/>
                    <a:pt x="946" y="126"/>
                  </a:cubicBezTo>
                  <a:cubicBezTo>
                    <a:pt x="848" y="44"/>
                    <a:pt x="725" y="0"/>
                    <a:pt x="59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CAEFEA8D-3A9A-492D-ADC6-5AB3D4A9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6653" y="6161119"/>
              <a:ext cx="87979" cy="266389"/>
            </a:xfrm>
            <a:custGeom>
              <a:avLst/>
              <a:gdLst>
                <a:gd name="T0" fmla="*/ 70 w 238"/>
                <a:gd name="T1" fmla="*/ 8 h 720"/>
                <a:gd name="T2" fmla="*/ 10 w 238"/>
                <a:gd name="T3" fmla="*/ 68 h 720"/>
                <a:gd name="T4" fmla="*/ 9 w 238"/>
                <a:gd name="T5" fmla="*/ 104 h 720"/>
                <a:gd name="T6" fmla="*/ 100 w 238"/>
                <a:gd name="T7" fmla="*/ 360 h 720"/>
                <a:gd name="T8" fmla="*/ 9 w 238"/>
                <a:gd name="T9" fmla="*/ 616 h 720"/>
                <a:gd name="T10" fmla="*/ 10 w 238"/>
                <a:gd name="T11" fmla="*/ 652 h 720"/>
                <a:gd name="T12" fmla="*/ 71 w 238"/>
                <a:gd name="T13" fmla="*/ 712 h 720"/>
                <a:gd name="T14" fmla="*/ 91 w 238"/>
                <a:gd name="T15" fmla="*/ 720 h 720"/>
                <a:gd name="T16" fmla="*/ 109 w 238"/>
                <a:gd name="T17" fmla="*/ 711 h 720"/>
                <a:gd name="T18" fmla="*/ 238 w 238"/>
                <a:gd name="T19" fmla="*/ 360 h 720"/>
                <a:gd name="T20" fmla="*/ 109 w 238"/>
                <a:gd name="T21" fmla="*/ 9 h 720"/>
                <a:gd name="T22" fmla="*/ 90 w 238"/>
                <a:gd name="T23" fmla="*/ 0 h 720"/>
                <a:gd name="T24" fmla="*/ 70 w 238"/>
                <a:gd name="T25" fmla="*/ 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720">
                  <a:moveTo>
                    <a:pt x="70" y="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0" y="78"/>
                    <a:pt x="0" y="93"/>
                    <a:pt x="9" y="104"/>
                  </a:cubicBezTo>
                  <a:cubicBezTo>
                    <a:pt x="68" y="177"/>
                    <a:pt x="100" y="265"/>
                    <a:pt x="100" y="360"/>
                  </a:cubicBezTo>
                  <a:cubicBezTo>
                    <a:pt x="100" y="455"/>
                    <a:pt x="68" y="543"/>
                    <a:pt x="9" y="616"/>
                  </a:cubicBezTo>
                  <a:cubicBezTo>
                    <a:pt x="0" y="627"/>
                    <a:pt x="1" y="642"/>
                    <a:pt x="10" y="652"/>
                  </a:cubicBezTo>
                  <a:cubicBezTo>
                    <a:pt x="71" y="712"/>
                    <a:pt x="71" y="712"/>
                    <a:pt x="71" y="712"/>
                  </a:cubicBezTo>
                  <a:cubicBezTo>
                    <a:pt x="76" y="718"/>
                    <a:pt x="83" y="720"/>
                    <a:pt x="91" y="720"/>
                  </a:cubicBezTo>
                  <a:cubicBezTo>
                    <a:pt x="98" y="720"/>
                    <a:pt x="105" y="717"/>
                    <a:pt x="109" y="711"/>
                  </a:cubicBezTo>
                  <a:cubicBezTo>
                    <a:pt x="192" y="613"/>
                    <a:pt x="238" y="489"/>
                    <a:pt x="238" y="360"/>
                  </a:cubicBezTo>
                  <a:cubicBezTo>
                    <a:pt x="238" y="231"/>
                    <a:pt x="192" y="107"/>
                    <a:pt x="109" y="9"/>
                  </a:cubicBezTo>
                  <a:cubicBezTo>
                    <a:pt x="104" y="3"/>
                    <a:pt x="98" y="0"/>
                    <a:pt x="90" y="0"/>
                  </a:cubicBezTo>
                  <a:cubicBezTo>
                    <a:pt x="83" y="0"/>
                    <a:pt x="76" y="2"/>
                    <a:pt x="70" y="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defRPr sz="1200" b="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16000" indent="-216000" algn="l" defTabSz="914400" rtl="0" eaLnBrk="1" latinLnBrk="0" hangingPunct="1">
      <a:lnSpc>
        <a:spcPct val="100000"/>
      </a:lnSpc>
      <a:spcBef>
        <a:spcPts val="600"/>
      </a:spcBef>
      <a:spcAft>
        <a:spcPts val="0"/>
      </a:spcAft>
      <a:buSzPct val="8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AADDDC91-8250-4C51-9888-1BC25FA5CB41}"/>
              </a:ext>
            </a:extLst>
          </p:cNvPr>
          <p:cNvSpPr/>
          <p:nvPr/>
        </p:nvSpPr>
        <p:spPr>
          <a:xfrm>
            <a:off x="-27194" y="4226673"/>
            <a:ext cx="3780750" cy="2658533"/>
          </a:xfrm>
          <a:custGeom>
            <a:avLst/>
            <a:gdLst>
              <a:gd name="connsiteX0" fmla="*/ 22578 w 3776133"/>
              <a:gd name="connsiteY0" fmla="*/ 2636915 h 2658533"/>
              <a:gd name="connsiteX1" fmla="*/ 3753838 w 3776133"/>
              <a:gd name="connsiteY1" fmla="*/ 2636915 h 2658533"/>
              <a:gd name="connsiteX2" fmla="*/ 3686105 w 3776133"/>
              <a:gd name="connsiteY2" fmla="*/ 2413565 h 2658533"/>
              <a:gd name="connsiteX3" fmla="*/ 2224927 w 3776133"/>
              <a:gd name="connsiteY3" fmla="*/ 207997 h 2658533"/>
              <a:gd name="connsiteX4" fmla="*/ 1889139 w 3776133"/>
              <a:gd name="connsiteY4" fmla="*/ 27150 h 2658533"/>
              <a:gd name="connsiteX5" fmla="*/ 22578 w 3776133"/>
              <a:gd name="connsiteY5" fmla="*/ 22578 h 265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6133" h="2658533">
                <a:moveTo>
                  <a:pt x="22578" y="2636915"/>
                </a:moveTo>
                <a:lnTo>
                  <a:pt x="3753838" y="2636915"/>
                </a:lnTo>
                <a:cubicBezTo>
                  <a:pt x="3753744" y="2557421"/>
                  <a:pt x="3730181" y="2479722"/>
                  <a:pt x="3686105" y="2413565"/>
                </a:cubicBezTo>
                <a:lnTo>
                  <a:pt x="2224927" y="207997"/>
                </a:lnTo>
                <a:cubicBezTo>
                  <a:pt x="2150262" y="95378"/>
                  <a:pt x="2024261" y="27516"/>
                  <a:pt x="1889139" y="27150"/>
                </a:cubicBezTo>
                <a:lnTo>
                  <a:pt x="22578" y="22578"/>
                </a:lnTo>
                <a:close/>
              </a:path>
            </a:pathLst>
          </a:custGeom>
          <a:solidFill>
            <a:srgbClr val="CD0505"/>
          </a:solidFill>
          <a:ln w="1693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D1FBE736-74FA-4B2C-B113-449F1129192B}"/>
              </a:ext>
            </a:extLst>
          </p:cNvPr>
          <p:cNvSpPr/>
          <p:nvPr/>
        </p:nvSpPr>
        <p:spPr>
          <a:xfrm>
            <a:off x="6433640" y="-23594"/>
            <a:ext cx="5769650" cy="6891867"/>
          </a:xfrm>
          <a:custGeom>
            <a:avLst/>
            <a:gdLst>
              <a:gd name="connsiteX0" fmla="*/ 3697067 w 5774266"/>
              <a:gd name="connsiteY0" fmla="*/ 6881763 h 6891866"/>
              <a:gd name="connsiteX1" fmla="*/ 5758361 w 5774266"/>
              <a:gd name="connsiteY1" fmla="*/ 6881763 h 6891866"/>
              <a:gd name="connsiteX2" fmla="*/ 5758361 w 5774266"/>
              <a:gd name="connsiteY2" fmla="*/ 22578 h 6891866"/>
              <a:gd name="connsiteX3" fmla="*/ 1273398 w 5774266"/>
              <a:gd name="connsiteY3" fmla="*/ 22578 h 6891866"/>
              <a:gd name="connsiteX4" fmla="*/ 1440361 w 5774266"/>
              <a:gd name="connsiteY4" fmla="*/ 6881763 h 689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4266" h="6891866">
                <a:moveTo>
                  <a:pt x="3697067" y="6881763"/>
                </a:moveTo>
                <a:lnTo>
                  <a:pt x="5758361" y="6881763"/>
                </a:lnTo>
                <a:lnTo>
                  <a:pt x="5758361" y="22578"/>
                </a:lnTo>
                <a:lnTo>
                  <a:pt x="1273398" y="22578"/>
                </a:lnTo>
                <a:cubicBezTo>
                  <a:pt x="-448383" y="1989892"/>
                  <a:pt x="-392503" y="4980658"/>
                  <a:pt x="1440361" y="6881763"/>
                </a:cubicBezTo>
                <a:close/>
              </a:path>
            </a:pathLst>
          </a:custGeom>
          <a:solidFill>
            <a:srgbClr val="140A41"/>
          </a:solidFill>
          <a:ln w="1693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407368" y="1196928"/>
            <a:ext cx="5833095" cy="1584000"/>
          </a:xfrm>
        </p:spPr>
        <p:txBody>
          <a:bodyPr anchor="b"/>
          <a:lstStyle>
            <a:lvl1pPr algn="l">
              <a:defRPr sz="5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3069064"/>
            <a:ext cx="5833095" cy="936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Untertitel der Präsentation</a:t>
            </a:r>
          </a:p>
          <a:p>
            <a:pPr lvl="1"/>
            <a:r>
              <a:rPr lang="de-DE" dirty="0"/>
              <a:t>Autor | Datum | Ort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187FB0C-2B16-4958-9045-1AB75E95A0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2656" y="6093296"/>
            <a:ext cx="2004217" cy="393048"/>
          </a:xfrm>
          <a:prstGeom prst="rect">
            <a:avLst/>
          </a:prstGeom>
        </p:spPr>
      </p:pic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AE40564-EB59-4ACB-A473-96A8360A2CE9}"/>
              </a:ext>
            </a:extLst>
          </p:cNvPr>
          <p:cNvSpPr/>
          <p:nvPr/>
        </p:nvSpPr>
        <p:spPr>
          <a:xfrm>
            <a:off x="-22578" y="-23594"/>
            <a:ext cx="12225867" cy="6891867"/>
          </a:xfrm>
          <a:custGeom>
            <a:avLst/>
            <a:gdLst>
              <a:gd name="connsiteX0" fmla="*/ 22578 w 12225866"/>
              <a:gd name="connsiteY0" fmla="*/ 22578 h 6891866"/>
              <a:gd name="connsiteX1" fmla="*/ 12214578 w 12225866"/>
              <a:gd name="connsiteY1" fmla="*/ 22578 h 6891866"/>
              <a:gd name="connsiteX2" fmla="*/ 12214578 w 12225866"/>
              <a:gd name="connsiteY2" fmla="*/ 6881763 h 6891866"/>
              <a:gd name="connsiteX3" fmla="*/ 22578 w 12225866"/>
              <a:gd name="connsiteY3" fmla="*/ 6881763 h 689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866" h="6891866">
                <a:moveTo>
                  <a:pt x="22578" y="22578"/>
                </a:moveTo>
                <a:lnTo>
                  <a:pt x="12214578" y="22578"/>
                </a:lnTo>
                <a:lnTo>
                  <a:pt x="12214578" y="6881763"/>
                </a:lnTo>
                <a:lnTo>
                  <a:pt x="22578" y="6881763"/>
                </a:lnTo>
                <a:close/>
              </a:path>
            </a:pathLst>
          </a:custGeom>
          <a:noFill/>
          <a:ln w="1693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984D4E3B-BB6D-4A0E-ADC3-715ACAED26E9}"/>
              </a:ext>
            </a:extLst>
          </p:cNvPr>
          <p:cNvSpPr/>
          <p:nvPr/>
        </p:nvSpPr>
        <p:spPr>
          <a:xfrm>
            <a:off x="-22578" y="-23594"/>
            <a:ext cx="12225867" cy="6891867"/>
          </a:xfrm>
          <a:custGeom>
            <a:avLst/>
            <a:gdLst>
              <a:gd name="connsiteX0" fmla="*/ 22578 w 12225866"/>
              <a:gd name="connsiteY0" fmla="*/ 22578 h 6891866"/>
              <a:gd name="connsiteX1" fmla="*/ 12214578 w 12225866"/>
              <a:gd name="connsiteY1" fmla="*/ 22578 h 6891866"/>
              <a:gd name="connsiteX2" fmla="*/ 12214578 w 12225866"/>
              <a:gd name="connsiteY2" fmla="*/ 6881763 h 6891866"/>
              <a:gd name="connsiteX3" fmla="*/ 22578 w 12225866"/>
              <a:gd name="connsiteY3" fmla="*/ 6881763 h 689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5866" h="6891866">
                <a:moveTo>
                  <a:pt x="22578" y="22578"/>
                </a:moveTo>
                <a:lnTo>
                  <a:pt x="12214578" y="22578"/>
                </a:lnTo>
                <a:lnTo>
                  <a:pt x="12214578" y="6881763"/>
                </a:lnTo>
                <a:lnTo>
                  <a:pt x="22578" y="6881763"/>
                </a:lnTo>
                <a:close/>
              </a:path>
            </a:pathLst>
          </a:custGeom>
          <a:noFill/>
          <a:ln w="1693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E55DEA18-058F-E841-AA91-2B48415A5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0416" y="238321"/>
            <a:ext cx="2088232" cy="7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7368" y="404712"/>
            <a:ext cx="11376000" cy="936056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2EC3C8-DBBB-F743-986A-D41F94D33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2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7368" y="404712"/>
            <a:ext cx="11376000" cy="936056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E17BE0-C971-3E46-BE2D-9185A0190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7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7368" y="404712"/>
            <a:ext cx="11376000" cy="936056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204F72-D422-564C-AA51-E123CAACEE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orma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accent5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A404616D-F73C-4D42-94F6-85D8BFD95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404712"/>
            <a:ext cx="11376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A62F20-C7E1-164E-87CB-B8FC20847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07368" y="404712"/>
            <a:ext cx="5544170" cy="108007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gray">
          <a:xfrm>
            <a:off x="767888" y="6453352"/>
            <a:ext cx="5183650" cy="144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463" y="0"/>
            <a:ext cx="5951537" cy="6858000"/>
          </a:xfrm>
          <a:solidFill>
            <a:schemeClr val="accent5"/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B9176DA-4AD5-4E7A-ACA0-58DC71E841C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07368" y="1628800"/>
            <a:ext cx="5544170" cy="4392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F39086-738A-CB45-B862-DE4413633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368" y="1628800"/>
            <a:ext cx="11376000" cy="4392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717550" indent="-358775">
              <a:defRPr sz="1700"/>
            </a:lvl4pPr>
            <a:lvl5pPr marL="1079500" indent="-361950">
              <a:buFont typeface="Courier New" panose="02070309020205020404" pitchFamily="49" charset="0"/>
              <a:buChar char="o"/>
              <a:defRPr sz="1600"/>
            </a:lvl5pPr>
            <a:lvl6pPr marL="717550" indent="0">
              <a:defRPr/>
            </a:lvl6pPr>
            <a:lvl7pPr marL="717550" indent="0">
              <a:defRPr/>
            </a:lvl7pPr>
            <a:lvl8pPr marL="717550" indent="0">
              <a:defRPr/>
            </a:lvl8pPr>
            <a:lvl9pPr marL="717550" indent="0"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407368" y="1628800"/>
            <a:ext cx="5544170" cy="4392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CB38C7-4C98-4F1F-97D4-EB911D0BCDCA}"/>
              </a:ext>
            </a:extLst>
          </p:cNvPr>
          <p:cNvSpPr>
            <a:spLocks noGrp="1"/>
          </p:cNvSpPr>
          <p:nvPr>
            <p:ph idx="13" hasCustomPrompt="1"/>
          </p:nvPr>
        </p:nvSpPr>
        <p:spPr bwMode="gray">
          <a:xfrm>
            <a:off x="6240016" y="1628800"/>
            <a:ext cx="5544170" cy="4392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E761772-9485-4343-A14E-AFA3AB28C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  <p:pic>
        <p:nvPicPr>
          <p:cNvPr id="8" name="Bild 6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40416" y="236607"/>
            <a:ext cx="2088232" cy="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78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46243FF-D5E4-4840-BD3D-017437AEC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9353" y="6092020"/>
            <a:ext cx="394505" cy="394505"/>
          </a:xfrm>
          <a:prstGeom prst="rect">
            <a:avLst/>
          </a:prstGeom>
        </p:spPr>
      </p:pic>
      <p:pic>
        <p:nvPicPr>
          <p:cNvPr id="8" name="Bild 6">
            <a:extLst>
              <a:ext uri="{FF2B5EF4-FFF2-40B4-BE49-F238E27FC236}">
                <a16:creationId xmlns:a16="http://schemas.microsoft.com/office/drawing/2014/main" id="{B17A30F2-77B0-C346-9124-54B467684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840416" y="236607"/>
            <a:ext cx="2088232" cy="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404712"/>
            <a:ext cx="11376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368" y="1628800"/>
            <a:ext cx="11376000" cy="4392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67888" y="6453352"/>
            <a:ext cx="4320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07368" y="6453352"/>
            <a:ext cx="288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 bwMode="gray">
          <a:xfrm>
            <a:off x="407368" y="-171400"/>
            <a:ext cx="11377264" cy="72000"/>
            <a:chOff x="407368" y="-243408"/>
            <a:chExt cx="11377264" cy="216000"/>
          </a:xfrm>
        </p:grpSpPr>
        <p:cxnSp>
          <p:nvCxnSpPr>
            <p:cNvPr id="13" name="Gerader Verbinder 12"/>
            <p:cNvCxnSpPr/>
            <p:nvPr userDrawn="1"/>
          </p:nvCxnSpPr>
          <p:spPr bwMode="gray">
            <a:xfrm>
              <a:off x="407368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 bwMode="gray">
            <a:xfrm>
              <a:off x="4007768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 bwMode="gray">
            <a:xfrm>
              <a:off x="429580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 userDrawn="1"/>
          </p:nvCxnSpPr>
          <p:spPr bwMode="gray">
            <a:xfrm>
              <a:off x="595198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 userDrawn="1"/>
          </p:nvCxnSpPr>
          <p:spPr bwMode="gray">
            <a:xfrm>
              <a:off x="6240016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 userDrawn="1"/>
          </p:nvCxnSpPr>
          <p:spPr bwMode="gray">
            <a:xfrm>
              <a:off x="789620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 userDrawn="1"/>
          </p:nvCxnSpPr>
          <p:spPr bwMode="gray">
            <a:xfrm>
              <a:off x="8184232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 bwMode="gray">
            <a:xfrm>
              <a:off x="11784632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-168688" y="1628800"/>
            <a:ext cx="72000" cy="4392488"/>
            <a:chOff x="-456728" y="1628800"/>
            <a:chExt cx="216000" cy="4392488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1628800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02128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8" r:id="rId5"/>
    <p:sldLayoutId id="2147483656" r:id="rId6"/>
    <p:sldLayoutId id="2147483650" r:id="rId7"/>
    <p:sldLayoutId id="2147483667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0" indent="-361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8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49" userDrawn="1">
          <p15:clr>
            <a:srgbClr val="F26B43"/>
          </p15:clr>
        </p15:guide>
        <p15:guide id="4" pos="3931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pos="4974" userDrawn="1">
          <p15:clr>
            <a:srgbClr val="F26B43"/>
          </p15:clr>
        </p15:guide>
        <p15:guide id="7" pos="5155" userDrawn="1">
          <p15:clr>
            <a:srgbClr val="F26B43"/>
          </p15:clr>
        </p15:guide>
        <p15:guide id="8" pos="2706" userDrawn="1">
          <p15:clr>
            <a:srgbClr val="F26B43"/>
          </p15:clr>
        </p15:guide>
        <p15:guide id="9" pos="2525" userDrawn="1">
          <p15:clr>
            <a:srgbClr val="F26B43"/>
          </p15:clr>
        </p15:guide>
        <p15:guide id="10" orient="horz" pos="1026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://www.beyourpilot.d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aw-hamburg.de/hochschule/hochschuleinheiten/zentrum-fuer-karriereplanung/gruendungsservice/beyourpilot/" TargetMode="External"/><Relationship Id="rId5" Type="http://schemas.openxmlformats.org/officeDocument/2006/relationships/hyperlink" Target="mailto:beyourpilot@haw-hamburg.de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E06A2D12-BE2D-4560-8761-C12082CDA8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2437" b="30063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Bild 6">
            <a:extLst>
              <a:ext uri="{FF2B5EF4-FFF2-40B4-BE49-F238E27FC236}">
                <a16:creationId xmlns:a16="http://schemas.microsoft.com/office/drawing/2014/main" id="{29E6106B-1D60-4511-B86A-EB2BB5D4C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392" y="219075"/>
            <a:ext cx="2424997" cy="8881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43ADC3D-388D-4DB9-836E-A51EDAC5B892}"/>
              </a:ext>
            </a:extLst>
          </p:cNvPr>
          <p:cNvSpPr txBox="1"/>
          <p:nvPr/>
        </p:nvSpPr>
        <p:spPr bwMode="gray">
          <a:xfrm>
            <a:off x="767408" y="4653136"/>
            <a:ext cx="7344816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de-DE" sz="6000" dirty="0">
                <a:solidFill>
                  <a:schemeClr val="bg1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Pitch-Deck</a:t>
            </a:r>
            <a:br>
              <a:rPr lang="de-DE" sz="6000" dirty="0">
                <a:solidFill>
                  <a:schemeClr val="bg1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</a:br>
            <a:r>
              <a:rPr lang="de-DE" sz="6000" dirty="0">
                <a:solidFill>
                  <a:schemeClr val="bg1"/>
                </a:solidFill>
                <a:latin typeface="Martel Heavy" panose="00000A00000000000000" pitchFamily="2" charset="0"/>
                <a:cs typeface="Martel Heavy" panose="00000A00000000000000" pitchFamily="2" charset="0"/>
              </a:rPr>
              <a:t>Raster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6B1D8E-D66D-4E99-86F9-888003014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1753" y="62444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0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Zeigen, dass ihr die Erfahrungen und Qualifikationen besitzt, um eure Idee gemeinsam zu verwirklichen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Kompetenzen (Bildung, Arbeitserfahrungen etc.)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Aufgabenverteilung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Branchenkenntnisse (Theoretische und praktische Erfahrungen, Netzwerke)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Gründer:innen-Persönlichkeit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, Motivation und Begeisterung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19904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Erläutern, dass euer Geschäftsmodell rentabel ist und aufzeigen, wie viel</a:t>
            </a:r>
          </a:p>
          <a:p>
            <a:pPr lvl="0">
              <a:spcBef>
                <a:spcPts val="0"/>
              </a:spcBef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schon eingenommen wurde und wie viel Kapital benötigt wird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Finanzdaten (ungefähre Erwartungen, eventuell als Timeline dargestellt)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Einnahmen und Ausgaben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Umsatz der nächsten 3 Jahre schätzen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Kapitalbedarf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Ggf. auch auf andere Finanzierungsmittel (Crowdfunding etc.) eingehen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Finanzierung</a:t>
            </a:r>
          </a:p>
        </p:txBody>
      </p:sp>
    </p:spTree>
    <p:extLst>
      <p:ext uri="{BB962C8B-B14F-4D97-AF65-F5344CB8AC3E}">
        <p14:creationId xmlns:p14="http://schemas.microsoft.com/office/powerpoint/2010/main" val="294383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Eure Zielgruppe für nächste Schritte animieren</a:t>
            </a:r>
          </a:p>
          <a:p>
            <a:pPr lvl="0">
              <a:spcBef>
                <a:spcPts val="0"/>
              </a:spcBef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Ggf. Zusammenfassung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Kontaktdaten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Call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action</a:t>
            </a: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Logo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Abschlussfolie</a:t>
            </a:r>
          </a:p>
        </p:txBody>
      </p:sp>
    </p:spTree>
    <p:extLst>
      <p:ext uri="{BB962C8B-B14F-4D97-AF65-F5344CB8AC3E}">
        <p14:creationId xmlns:p14="http://schemas.microsoft.com/office/powerpoint/2010/main" val="60211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64BE6EA-5125-C944-8253-2308A936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 err="1">
                <a:latin typeface="Martel Heavy" panose="00000A00000000000000" pitchFamily="2" charset="0"/>
                <a:cs typeface="Martel Heavy" panose="00000A00000000000000" pitchFamily="2" charset="0"/>
              </a:rPr>
              <a:t>Credit</a:t>
            </a:r>
            <a:endParaRPr lang="de-DE" dirty="0">
              <a:latin typeface="Martel Heavy" panose="00000A00000000000000" pitchFamily="2" charset="0"/>
              <a:cs typeface="Martel Heavy" panose="00000A00000000000000" pitchFamily="2" charset="0"/>
            </a:endParaRP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0898564-FB08-4739-863B-7360AB7AC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590" b="11590"/>
          <a:stretch>
            <a:fillRect/>
          </a:stretch>
        </p:blipFill>
        <p:spPr/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3688CE0-0090-A146-8F69-E11349B7ED0C}"/>
              </a:ext>
            </a:extLst>
          </p:cNvPr>
          <p:cNvSpPr txBox="1">
            <a:spLocks/>
          </p:cNvSpPr>
          <p:nvPr/>
        </p:nvSpPr>
        <p:spPr>
          <a:xfrm>
            <a:off x="335360" y="1268759"/>
            <a:ext cx="5616178" cy="5370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Weitere Fragen oder Interesse an einer kostenlosen Beratung:</a:t>
            </a:r>
          </a:p>
          <a:p>
            <a:pPr marL="0" lvl="1" indent="0">
              <a:buNone/>
            </a:pPr>
            <a:r>
              <a:rPr lang="de-DE" sz="12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beyourpilot@haw-hamburg.de</a:t>
            </a:r>
            <a:endParaRPr lang="de-DE" sz="12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Dieses Raster wird zur Verfügung gestellt vom</a:t>
            </a:r>
            <a:b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beyourpilot-Team der HAW Hamburg.</a:t>
            </a:r>
            <a:endParaRPr lang="de-DE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www.haw-hamburg.de/hochschule/hochschuleinheiten/</a:t>
            </a:r>
            <a:b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zentrum-</a:t>
            </a:r>
            <a:r>
              <a:rPr lang="de-DE" sz="1200" u="sng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fuer</a:t>
            </a:r>
            <a: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de-DE" sz="1200" u="sng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karriereplanung</a:t>
            </a:r>
            <a: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/gruendungsservice/beyourpilot/</a:t>
            </a:r>
            <a:endParaRPr lang="de-DE" sz="1200" u="sng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r>
              <a:rPr lang="de-DE" sz="12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www.beyourpilot.de</a:t>
            </a:r>
            <a:endParaRPr lang="de-DE" sz="1200" u="sng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endParaRPr lang="de-DE" sz="12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buNone/>
            </a:pP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Stand: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2020</a:t>
            </a:r>
          </a:p>
          <a:p>
            <a:pPr marL="0" lvl="1" indent="0">
              <a:buNone/>
            </a:pPr>
            <a:endParaRPr lang="de-DE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F6AF08-2E38-4194-9C4B-10F2CDD5EB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1753" y="62444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64BE6EA-5125-C944-8253-2308A936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Cheat Sheet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0898564-FB08-4739-863B-7360AB7AC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1590" b="11590"/>
          <a:stretch>
            <a:fillRect/>
          </a:stretch>
        </p:blipFill>
        <p:spPr/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3688CE0-0090-A146-8F69-E11349B7ED0C}"/>
              </a:ext>
            </a:extLst>
          </p:cNvPr>
          <p:cNvSpPr txBox="1">
            <a:spLocks/>
          </p:cNvSpPr>
          <p:nvPr/>
        </p:nvSpPr>
        <p:spPr>
          <a:xfrm>
            <a:off x="335360" y="1268760"/>
            <a:ext cx="5616178" cy="33123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 Pitch-Deck ist eine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Kurzpräsentation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die auf wenigen Folien den Inhalt eurer Geschäftsidee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übersichtlich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und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überzeugend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einer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bestimmten Zielgruppe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vorstellt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Ihr wollt zeigen, dass ihr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eine geniale Idee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habt, das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perfekte Team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seid, um sie umzusetzen und der optimale Einstieg für eure Zielgruppe </a:t>
            </a:r>
            <a:r>
              <a:rPr lang="de-DE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genau jetzt </a:t>
            </a: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</a:t>
            </a:r>
          </a:p>
        </p:txBody>
      </p:sp>
      <p:graphicFrame>
        <p:nvGraphicFramePr>
          <p:cNvPr id="16" name="Google Shape;353;p57">
            <a:extLst>
              <a:ext uri="{FF2B5EF4-FFF2-40B4-BE49-F238E27FC236}">
                <a16:creationId xmlns:a16="http://schemas.microsoft.com/office/drawing/2014/main" id="{B8675841-27EE-41DC-A592-58BFAC059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813985"/>
              </p:ext>
            </p:extLst>
          </p:nvPr>
        </p:nvGraphicFramePr>
        <p:xfrm>
          <a:off x="767408" y="2852936"/>
          <a:ext cx="5040560" cy="17054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7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Deck für die Bühne</a:t>
                      </a:r>
                      <a:endParaRPr sz="1200" b="1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200" b="1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Deck für den Versand</a:t>
                      </a:r>
                      <a:endParaRPr sz="1200" b="1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9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Visualisierung zur Unterstützung der mündlichen Präsentation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Detaillierte Lesefassung, die man auch verstehen kann, ohne da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 ein Speaker präsent ist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6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Weniger Schrift-Text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Mehr Schrift-Text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6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Große Schrift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Kleine Schrift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2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1000" dirty="0">
                          <a:solidFill>
                            <a:schemeClr val="tx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Ergänzend: Passendes Anschreiben</a:t>
                      </a:r>
                      <a:endParaRPr sz="1000" dirty="0">
                        <a:solidFill>
                          <a:schemeClr val="tx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000" marB="3600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16CE242E-EC40-4D0D-A77B-528DFE609A27}"/>
              </a:ext>
            </a:extLst>
          </p:cNvPr>
          <p:cNvSpPr txBox="1">
            <a:spLocks/>
          </p:cNvSpPr>
          <p:nvPr/>
        </p:nvSpPr>
        <p:spPr>
          <a:xfrm>
            <a:off x="335359" y="4831508"/>
            <a:ext cx="5905103" cy="1515464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0" indent="-3619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Hochwertiges Folien-Design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Zeigen, dass man Arbeit in das Pitch Deck gesteckt hat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Simpel (Ted-X-Style)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Optimal 10-15 Folien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Grafiken nutzen</a:t>
            </a:r>
          </a:p>
          <a:p>
            <a:pPr marL="0" lvl="1" indent="0">
              <a:buNone/>
            </a:pPr>
            <a:endParaRPr lang="de-D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Belastbares Zahlenmaterial verwenden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Verlässliche Quellenbasis</a:t>
            </a:r>
            <a:b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nutzen und transparent machen 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Storytelling einsetzen</a:t>
            </a:r>
          </a:p>
          <a:p>
            <a:pPr lvl="1"/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Action-Titel überlegen, wie</a:t>
            </a:r>
            <a:b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“Großer Markt”, “Wenig Konkurrenz”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5F6AF08-2E38-4194-9C4B-10F2CDD5E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81753" y="6244420"/>
            <a:ext cx="394505" cy="3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0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Interesse wecken und zeigen, um was es geht; ersten visuellen Kontakt mit der Zielgruppe nutzen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Unternehmensname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Logo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Datum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Key Visual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Claim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Titelfolie</a:t>
            </a:r>
          </a:p>
        </p:txBody>
      </p:sp>
    </p:spTree>
    <p:extLst>
      <p:ext uri="{BB962C8B-B14F-4D97-AF65-F5344CB8AC3E}">
        <p14:creationId xmlns:p14="http://schemas.microsoft.com/office/powerpoint/2010/main" val="270963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Zeigen, welches Problem ihr lösen wollt und veranschaulichen, dass es existiert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Problem souverän beschreiben; warum wird Lösung gebraucht?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Einfach verständlich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ca. 3 Sätze, nur das Kernproblem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Eventuell Storytelling nutzen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28563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Kurz und verständlich erklären, wie ihr mit eurer Idee das Problem löst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Benefits anstatt Features 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Fachjargon vermeiden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So erklären, dass es jeder versteht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Lösung</a:t>
            </a:r>
          </a:p>
        </p:txBody>
      </p:sp>
    </p:spTree>
    <p:extLst>
      <p:ext uri="{BB962C8B-B14F-4D97-AF65-F5344CB8AC3E}">
        <p14:creationId xmlns:p14="http://schemas.microsoft.com/office/powerpoint/2010/main" val="267075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Darstellen, wie ihr mit der Idee Geld verdienen wollt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Ggf. Nutzer und Kunden unterscheiden!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Wie ist die Preisgestaltung?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Erfolgspotential erkennbar machen!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Wann ist der Break Even Point erreicht? 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Wie kann das Modell skalieren? 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554417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Geschäftsmodell</a:t>
            </a:r>
          </a:p>
        </p:txBody>
      </p:sp>
    </p:spTree>
    <p:extLst>
      <p:ext uri="{BB962C8B-B14F-4D97-AF65-F5344CB8AC3E}">
        <p14:creationId xmlns:p14="http://schemas.microsoft.com/office/powerpoint/2010/main" val="156731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Erklären, welche Erfolge bisher erzielt wurden und warum gerade jetzt der beste Zeitpunkt ist, um einzusteigen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Ist-Zustand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Was wurde schon erreicht? Gibt es einen Proof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Concept, der belegt, dass die Idee funktioniert? (Demo, Produkt, Prototyp etc.?)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Ziele, Meilensteine, Roadmap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Wann ist das Ganze marktfähig? Wie sehen die Ziele der nächsten Jahre aus? Was sind die Key Performance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Indicators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(KPI)?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Proof </a:t>
            </a:r>
            <a:r>
              <a:rPr lang="de-DE" dirty="0" err="1">
                <a:latin typeface="Martel Heavy" panose="00000A00000000000000" pitchFamily="2" charset="0"/>
                <a:cs typeface="Martel Heavy" panose="00000A00000000000000" pitchFamily="2" charset="0"/>
              </a:rPr>
              <a:t>of</a:t>
            </a:r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 Concept / Roadmap</a:t>
            </a:r>
          </a:p>
        </p:txBody>
      </p:sp>
    </p:spTree>
    <p:extLst>
      <p:ext uri="{BB962C8B-B14F-4D97-AF65-F5344CB8AC3E}">
        <p14:creationId xmlns:p14="http://schemas.microsoft.com/office/powerpoint/2010/main" val="310480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Beschreiben, wer eure Zielgruppe ist und anhand von Fakten zeigen,</a:t>
            </a:r>
            <a:br>
              <a:rPr lang="de-DE" sz="14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dass ein Markt vorhanden ist und wie ihr ihn strategisch bearbeiten wollt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Marktgröße und -potenzial (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Bottom-up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Market) ≠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size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400" dirty="0" err="1">
                <a:latin typeface="Open Sans"/>
                <a:ea typeface="Open Sans"/>
                <a:cs typeface="Open Sans"/>
                <a:sym typeface="Open Sans"/>
              </a:rPr>
              <a:t>problem</a:t>
            </a:r>
            <a:endParaRPr lang="de-DE" sz="1400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Valide Datenquellen, wie Statistiken und Umfrage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Zielgruppe und ggf. Rolloutplan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Eventuell Marketingplan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Markt</a:t>
            </a:r>
          </a:p>
        </p:txBody>
      </p:sp>
    </p:spTree>
    <p:extLst>
      <p:ext uri="{BB962C8B-B14F-4D97-AF65-F5344CB8AC3E}">
        <p14:creationId xmlns:p14="http://schemas.microsoft.com/office/powerpoint/2010/main" val="249119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6789AB-1421-4F03-B34A-B7B555B7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Ziel: </a:t>
            </a: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Darstellen, wie eure Wettbewerbsstrategie und Wettbewerbsvorteile aussehen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b="1" dirty="0">
                <a:latin typeface="Open Sans"/>
                <a:ea typeface="Open Sans"/>
                <a:cs typeface="Open Sans"/>
                <a:sym typeface="Open Sans"/>
              </a:rPr>
              <a:t>Inhalt: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endParaRPr lang="de-DE" sz="1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Vergleich mit Wettbewerbern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Darstellung z. B. in Matrix oder Positionierungs-Chart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Wettbewerbsvorteile</a:t>
            </a:r>
          </a:p>
          <a:p>
            <a:pPr marL="114300"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-DE" sz="1400" dirty="0">
                <a:latin typeface="Open Sans"/>
                <a:ea typeface="Open Sans"/>
                <a:cs typeface="Open Sans"/>
                <a:sym typeface="Open Sans"/>
              </a:rPr>
              <a:t>&gt; Wettbewerbsstrategie</a:t>
            </a:r>
          </a:p>
          <a:p>
            <a:endParaRPr lang="de-DE" sz="1400" dirty="0"/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5466C559-C4F9-4481-BD7F-4BD158F8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76720"/>
            <a:ext cx="6480720" cy="1080072"/>
          </a:xfrm>
        </p:spPr>
        <p:txBody>
          <a:bodyPr/>
          <a:lstStyle/>
          <a:p>
            <a:r>
              <a:rPr lang="de-DE" dirty="0">
                <a:latin typeface="Martel Heavy" panose="00000A00000000000000" pitchFamily="2" charset="0"/>
                <a:cs typeface="Martel Heavy" panose="00000A00000000000000" pitchFamily="2" charset="0"/>
              </a:rPr>
              <a:t>Wettbewerb</a:t>
            </a:r>
          </a:p>
        </p:txBody>
      </p:sp>
    </p:spTree>
    <p:extLst>
      <p:ext uri="{BB962C8B-B14F-4D97-AF65-F5344CB8AC3E}">
        <p14:creationId xmlns:p14="http://schemas.microsoft.com/office/powerpoint/2010/main" val="306896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eyourpilot">
  <a:themeElements>
    <a:clrScheme name="beyourpilot">
      <a:dk1>
        <a:srgbClr val="000000"/>
      </a:dk1>
      <a:lt1>
        <a:sysClr val="window" lastClr="FFFFFF"/>
      </a:lt1>
      <a:dk2>
        <a:srgbClr val="CACAC8"/>
      </a:dk2>
      <a:lt2>
        <a:srgbClr val="888A8C"/>
      </a:lt2>
      <a:accent1>
        <a:srgbClr val="007EC6"/>
      </a:accent1>
      <a:accent2>
        <a:srgbClr val="CD0505"/>
      </a:accent2>
      <a:accent3>
        <a:srgbClr val="140A41"/>
      </a:accent3>
      <a:accent4>
        <a:srgbClr val="CBE6F4"/>
      </a:accent4>
      <a:accent5>
        <a:srgbClr val="F5CDCD"/>
      </a:accent5>
      <a:accent6>
        <a:srgbClr val="D0CCD3"/>
      </a:accent6>
      <a:hlink>
        <a:srgbClr val="CD0505"/>
      </a:hlink>
      <a:folHlink>
        <a:srgbClr val="007EC6"/>
      </a:folHlink>
    </a:clrScheme>
    <a:fontScheme name="beyourpilo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3"/>
        </a:solidFill>
        <a:ln w="6350">
          <a:noFill/>
        </a:ln>
      </a:spPr>
      <a:bodyPr rtlCol="0" anchor="t"/>
      <a:lstStyle>
        <a:defPPr algn="l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88000" indent="-288000" algn="l">
          <a:spcBef>
            <a:spcPts val="600"/>
          </a:spcBef>
          <a:buBlip>
            <a:blip xmlns:r="http://schemas.openxmlformats.org/officeDocument/2006/relationships" r:embed="rId1"/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yourpilot_Master_2018-11-22.potx" id="{EA197EF6-94F0-4355-81B1-A3D36DAD18E4}" vid="{747A5BFC-9C07-4C71-BC15-86DF0BA50FF8}"/>
    </a:ext>
  </a:extLst>
</a:theme>
</file>

<file path=ppt/theme/theme2.xml><?xml version="1.0" encoding="utf-8"?>
<a:theme xmlns:a="http://schemas.openxmlformats.org/drawingml/2006/main" name="Office">
  <a:themeElements>
    <a:clrScheme name="beyourpilot">
      <a:dk1>
        <a:srgbClr val="070A07"/>
      </a:dk1>
      <a:lt1>
        <a:sysClr val="window" lastClr="FFFFFF"/>
      </a:lt1>
      <a:dk2>
        <a:srgbClr val="CACAC8"/>
      </a:dk2>
      <a:lt2>
        <a:srgbClr val="888A8C"/>
      </a:lt2>
      <a:accent1>
        <a:srgbClr val="007EC6"/>
      </a:accent1>
      <a:accent2>
        <a:srgbClr val="CD0505"/>
      </a:accent2>
      <a:accent3>
        <a:srgbClr val="140A41"/>
      </a:accent3>
      <a:accent4>
        <a:srgbClr val="CBE6F4"/>
      </a:accent4>
      <a:accent5>
        <a:srgbClr val="F5CDCD"/>
      </a:accent5>
      <a:accent6>
        <a:srgbClr val="D0CCD3"/>
      </a:accent6>
      <a:hlink>
        <a:srgbClr val="CD0505"/>
      </a:hlink>
      <a:folHlink>
        <a:srgbClr val="007EC6"/>
      </a:folHlink>
    </a:clrScheme>
    <a:fontScheme name="beyourpilo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yourpilot">
      <a:dk1>
        <a:srgbClr val="070A07"/>
      </a:dk1>
      <a:lt1>
        <a:sysClr val="window" lastClr="FFFFFF"/>
      </a:lt1>
      <a:dk2>
        <a:srgbClr val="CACAC8"/>
      </a:dk2>
      <a:lt2>
        <a:srgbClr val="888A8C"/>
      </a:lt2>
      <a:accent1>
        <a:srgbClr val="007EC6"/>
      </a:accent1>
      <a:accent2>
        <a:srgbClr val="CD0505"/>
      </a:accent2>
      <a:accent3>
        <a:srgbClr val="140A41"/>
      </a:accent3>
      <a:accent4>
        <a:srgbClr val="CBE6F4"/>
      </a:accent4>
      <a:accent5>
        <a:srgbClr val="F5CDCD"/>
      </a:accent5>
      <a:accent6>
        <a:srgbClr val="D0CCD3"/>
      </a:accent6>
      <a:hlink>
        <a:srgbClr val="CD0505"/>
      </a:hlink>
      <a:folHlink>
        <a:srgbClr val="007EC6"/>
      </a:folHlink>
    </a:clrScheme>
    <a:fontScheme name="beyourpilo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Breitbild</PresentationFormat>
  <Paragraphs>138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Corbel</vt:lpstr>
      <vt:lpstr>Open Sans</vt:lpstr>
      <vt:lpstr>Martel Heavy</vt:lpstr>
      <vt:lpstr>Courier New</vt:lpstr>
      <vt:lpstr>Arial</vt:lpstr>
      <vt:lpstr>beyourpilot</vt:lpstr>
      <vt:lpstr>PowerPoint-Präsentation</vt:lpstr>
      <vt:lpstr>Cheat Sheet</vt:lpstr>
      <vt:lpstr>Titelfolie</vt:lpstr>
      <vt:lpstr>Problem</vt:lpstr>
      <vt:lpstr>Lösung</vt:lpstr>
      <vt:lpstr>Geschäftsmodell</vt:lpstr>
      <vt:lpstr>Proof of Concept / Roadmap</vt:lpstr>
      <vt:lpstr>Markt</vt:lpstr>
      <vt:lpstr>Wettbewerb</vt:lpstr>
      <vt:lpstr>Team</vt:lpstr>
      <vt:lpstr>Finanzierung</vt:lpstr>
      <vt:lpstr>Abschlussfolie</vt:lpstr>
      <vt:lpstr>Credit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beyourpilot</dc:title>
  <dc:subject/>
  <dc:creator>Sebastian Bechstedt</dc:creator>
  <cp:keywords/>
  <dc:description/>
  <cp:lastModifiedBy>Bechstedt, Sebastian</cp:lastModifiedBy>
  <cp:revision>123</cp:revision>
  <dcterms:created xsi:type="dcterms:W3CDTF">2020-04-07T08:18:50Z</dcterms:created>
  <dcterms:modified xsi:type="dcterms:W3CDTF">2020-08-27T09:48:25Z</dcterms:modified>
  <cp:category/>
</cp:coreProperties>
</file>